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98" r:id="rId8"/>
    <p:sldId id="299" r:id="rId9"/>
    <p:sldId id="276" r:id="rId10"/>
    <p:sldId id="277" r:id="rId11"/>
    <p:sldId id="278" r:id="rId12"/>
    <p:sldId id="300" r:id="rId13"/>
    <p:sldId id="301" r:id="rId14"/>
    <p:sldId id="302" r:id="rId15"/>
    <p:sldId id="303" r:id="rId16"/>
    <p:sldId id="293" r:id="rId17"/>
    <p:sldId id="304" r:id="rId18"/>
    <p:sldId id="284" r:id="rId19"/>
    <p:sldId id="305" r:id="rId20"/>
    <p:sldId id="294" r:id="rId21"/>
    <p:sldId id="286" r:id="rId22"/>
    <p:sldId id="295" r:id="rId23"/>
    <p:sldId id="288" r:id="rId24"/>
    <p:sldId id="296" r:id="rId25"/>
    <p:sldId id="297" r:id="rId26"/>
    <p:sldId id="260" r:id="rId27"/>
    <p:sldId id="261" r:id="rId28"/>
    <p:sldId id="262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3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9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7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0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2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8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8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8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B7F124C-D246-4F58-A835-321D9B77674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B90682-6A84-467B-A065-98C549DC65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pPr algn="ctr"/>
            <a:r>
              <a:rPr lang="en-US" b="1" dirty="0" err="1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Lập</a:t>
            </a:r>
            <a:r>
              <a:rPr lang="en-US" b="1" dirty="0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 </a:t>
            </a:r>
            <a:r>
              <a:rPr lang="en-US" b="1" dirty="0" err="1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Trình</a:t>
            </a:r>
            <a:r>
              <a:rPr lang="en-US" b="1" dirty="0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 </a:t>
            </a:r>
            <a:r>
              <a:rPr lang="en-US" b="1" dirty="0" err="1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Nâng</a:t>
            </a:r>
            <a:r>
              <a:rPr lang="en-US" b="1" dirty="0"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 Cao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NHÓM 9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5D5756-B2F7-73C9-7C24-B88FFF679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699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1">
        <p159:morph option="byObject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FE8AC-DD26-7C5C-2CB3-6B5A7DEC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587127-B370-6768-4AEE-93A1AFE9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6FD4B-41F6-3A96-2682-3474E938F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14765-4172-8A9A-9493-5745185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898051-AE90-9B45-6336-132F580575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1B10E-D952-16A0-2F8E-AA47FE8B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8A222-F51C-7C4D-39FD-45CE6FB83020}"/>
              </a:ext>
            </a:extLst>
          </p:cNvPr>
          <p:cNvSpPr txBox="1"/>
          <p:nvPr/>
        </p:nvSpPr>
        <p:spPr>
          <a:xfrm>
            <a:off x="4566935" y="3473582"/>
            <a:ext cx="651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Đây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dùng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ô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gọi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hợp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lệ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tra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điểm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p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có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biên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1D885-BD68-50BD-2088-C52056BE1E3E}"/>
              </a:ext>
            </a:extLst>
          </p:cNvPr>
          <p:cNvSpPr txBox="1"/>
          <p:nvPr/>
        </p:nvSpPr>
        <p:spPr>
          <a:xfrm>
            <a:off x="514919" y="3043821"/>
            <a:ext cx="343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hợp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ô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  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ê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cung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459" y="1262956"/>
            <a:ext cx="6577575" cy="155644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F495FB-5772-0D0B-7848-5D2BACB86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749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1804">
        <p159:morph option="byObject"/>
      </p:transition>
    </mc:Choice>
    <mc:Fallback xmlns="">
      <p:transition spd="slow" advTm="11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B6932-4EF6-F0BF-A626-2057D2D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F413B3-DA7C-BDF8-EE9B-A8089C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5A000-DFB9-6775-501B-68A21B97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B9FA6-8B0E-0DBC-BA08-BCDABA3A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E1197-94E8-6F18-C66E-6295C878F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99341-023B-C312-FFFB-CF863A29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E69AF-251E-564F-A11E-DADE435C8220}"/>
              </a:ext>
            </a:extLst>
          </p:cNvPr>
          <p:cNvSpPr txBox="1"/>
          <p:nvPr/>
        </p:nvSpPr>
        <p:spPr>
          <a:xfrm>
            <a:off x="4576196" y="2696410"/>
            <a:ext cx="444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: maze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N x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4DE83-8400-7793-7954-281A803E0115}"/>
              </a:ext>
            </a:extLst>
          </p:cNvPr>
          <p:cNvSpPr txBox="1"/>
          <p:nvPr/>
        </p:nvSpPr>
        <p:spPr>
          <a:xfrm>
            <a:off x="514919" y="3043821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1234988"/>
            <a:ext cx="7440063" cy="1238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95934F-8169-2376-01AC-772544AC81D8}"/>
              </a:ext>
            </a:extLst>
          </p:cNvPr>
          <p:cNvSpPr/>
          <p:nvPr/>
        </p:nvSpPr>
        <p:spPr>
          <a:xfrm>
            <a:off x="10505092" y="681120"/>
            <a:ext cx="272877" cy="661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72082C-CC4E-F9A1-91F8-87BEA6B43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14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838">
        <p159:morph option="byObject"/>
      </p:transition>
    </mc:Choice>
    <mc:Fallback xmlns="">
      <p:transition spd="slow" advTm="8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B6932-4EF6-F0BF-A626-2057D2D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F413B3-DA7C-BDF8-EE9B-A8089C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5A000-DFB9-6775-501B-68A21B97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B9FA6-8B0E-0DBC-BA08-BCDABA3A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E1197-94E8-6F18-C66E-6295C878F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99341-023B-C312-FFFB-CF863A29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E69AF-251E-564F-A11E-DADE435C8220}"/>
              </a:ext>
            </a:extLst>
          </p:cNvPr>
          <p:cNvSpPr txBox="1"/>
          <p:nvPr/>
        </p:nvSpPr>
        <p:spPr>
          <a:xfrm>
            <a:off x="4576196" y="2696410"/>
            <a:ext cx="44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: maze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N x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l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à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4DE83-8400-7793-7954-281A803E0115}"/>
              </a:ext>
            </a:extLst>
          </p:cNvPr>
          <p:cNvSpPr txBox="1"/>
          <p:nvPr/>
        </p:nvSpPr>
        <p:spPr>
          <a:xfrm>
            <a:off x="514919" y="3043821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1234988"/>
            <a:ext cx="7440063" cy="1238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95934F-8169-2376-01AC-772544AC81D8}"/>
              </a:ext>
            </a:extLst>
          </p:cNvPr>
          <p:cNvSpPr/>
          <p:nvPr/>
        </p:nvSpPr>
        <p:spPr>
          <a:xfrm>
            <a:off x="5488592" y="1011989"/>
            <a:ext cx="272877" cy="661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E2F6AA-6D06-F1C2-AA5C-29DA2740D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999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326">
        <p159:morph option="byObject"/>
      </p:transition>
    </mc:Choice>
    <mc:Fallback xmlns="">
      <p:transition spd="slow" advTm="53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B6932-4EF6-F0BF-A626-2057D2D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F413B3-DA7C-BDF8-EE9B-A8089C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5A000-DFB9-6775-501B-68A21B97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B9FA6-8B0E-0DBC-BA08-BCDABA3A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E1197-94E8-6F18-C66E-6295C878F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99341-023B-C312-FFFB-CF863A29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E69AF-251E-564F-A11E-DADE435C8220}"/>
              </a:ext>
            </a:extLst>
          </p:cNvPr>
          <p:cNvSpPr txBox="1"/>
          <p:nvPr/>
        </p:nvSpPr>
        <p:spPr>
          <a:xfrm>
            <a:off x="4576196" y="2696410"/>
            <a:ext cx="4446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: maze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N x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l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à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	   </a:t>
            </a:r>
            <a:r>
              <a:rPr lang="en-US" dirty="0" err="1">
                <a:solidFill>
                  <a:srgbClr val="000000"/>
                </a:solidFill>
              </a:rPr>
              <a:t>curr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đang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xét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4DE83-8400-7793-7954-281A803E0115}"/>
              </a:ext>
            </a:extLst>
          </p:cNvPr>
          <p:cNvSpPr txBox="1"/>
          <p:nvPr/>
        </p:nvSpPr>
        <p:spPr>
          <a:xfrm>
            <a:off x="514919" y="3043821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1234988"/>
            <a:ext cx="7440063" cy="1238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95934F-8169-2376-01AC-772544AC81D8}"/>
              </a:ext>
            </a:extLst>
          </p:cNvPr>
          <p:cNvSpPr/>
          <p:nvPr/>
        </p:nvSpPr>
        <p:spPr>
          <a:xfrm>
            <a:off x="7209016" y="1106650"/>
            <a:ext cx="272877" cy="661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EEAEB9-D4A3-7A8F-89E3-E6850DF4F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884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737">
        <p159:morph option="byObject"/>
      </p:transition>
    </mc:Choice>
    <mc:Fallback xmlns="">
      <p:transition spd="slow" advTm="57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B6932-4EF6-F0BF-A626-2057D2D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F413B3-DA7C-BDF8-EE9B-A8089C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5A000-DFB9-6775-501B-68A21B97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B9FA6-8B0E-0DBC-BA08-BCDABA3A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E1197-94E8-6F18-C66E-6295C878F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99341-023B-C312-FFFB-CF863A29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E69AF-251E-564F-A11E-DADE435C8220}"/>
              </a:ext>
            </a:extLst>
          </p:cNvPr>
          <p:cNvSpPr txBox="1"/>
          <p:nvPr/>
        </p:nvSpPr>
        <p:spPr>
          <a:xfrm>
            <a:off x="4576196" y="2696410"/>
            <a:ext cx="44466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: maze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N x 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l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à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	   </a:t>
            </a:r>
            <a:r>
              <a:rPr lang="en-US" dirty="0" err="1">
                <a:solidFill>
                  <a:srgbClr val="000000"/>
                </a:solidFill>
              </a:rPr>
              <a:t>curr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đang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xét</a:t>
            </a:r>
            <a:endParaRPr lang="en-US" dirty="0">
              <a:solidFill>
                <a:srgbClr val="000000"/>
              </a:solidFill>
            </a:endParaRPr>
          </a:p>
          <a:p>
            <a:pPr lvl="0" algn="just">
              <a:defRPr/>
            </a:pPr>
            <a:r>
              <a:rPr lang="en-US" dirty="0">
                <a:solidFill>
                  <a:srgbClr val="000000"/>
                </a:solidFill>
              </a:rPr>
              <a:t>	   </a:t>
            </a:r>
            <a:r>
              <a:rPr lang="en-US" dirty="0" err="1">
                <a:solidFill>
                  <a:srgbClr val="000000"/>
                </a:solidFill>
              </a:rPr>
              <a:t>dest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đích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4DE83-8400-7793-7954-281A803E0115}"/>
              </a:ext>
            </a:extLst>
          </p:cNvPr>
          <p:cNvSpPr txBox="1"/>
          <p:nvPr/>
        </p:nvSpPr>
        <p:spPr>
          <a:xfrm>
            <a:off x="514919" y="3043821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1234988"/>
            <a:ext cx="7440063" cy="1238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95934F-8169-2376-01AC-772544AC81D8}"/>
              </a:ext>
            </a:extLst>
          </p:cNvPr>
          <p:cNvSpPr/>
          <p:nvPr/>
        </p:nvSpPr>
        <p:spPr>
          <a:xfrm>
            <a:off x="9279116" y="1011989"/>
            <a:ext cx="272877" cy="661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528FF3-DB5F-F294-273A-5F5C34431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4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63">
        <p159:morph option="byObject"/>
      </p:transition>
    </mc:Choice>
    <mc:Fallback xmlns="">
      <p:transition spd="slow" advTm="2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B6932-4EF6-F0BF-A626-2057D2D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F413B3-DA7C-BDF8-EE9B-A8089C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5A000-DFB9-6775-501B-68A21B97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B9FA6-8B0E-0DBC-BA08-BCDABA3A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E1197-94E8-6F18-C66E-6295C878F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99341-023B-C312-FFFB-CF863A29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E69AF-251E-564F-A11E-DADE435C8220}"/>
              </a:ext>
            </a:extLst>
          </p:cNvPr>
          <p:cNvSpPr txBox="1"/>
          <p:nvPr/>
        </p:nvSpPr>
        <p:spPr>
          <a:xfrm>
            <a:off x="4566935" y="2692736"/>
            <a:ext cx="5282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: maze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N x 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l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à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thước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mê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cung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	   </a:t>
            </a:r>
            <a:r>
              <a:rPr lang="en-US" dirty="0" err="1">
                <a:solidFill>
                  <a:srgbClr val="000000"/>
                </a:solidFill>
              </a:rPr>
              <a:t>curr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đang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xét</a:t>
            </a:r>
            <a:endParaRPr lang="en-US" dirty="0">
              <a:solidFill>
                <a:srgbClr val="000000"/>
              </a:solidFill>
            </a:endParaRPr>
          </a:p>
          <a:p>
            <a:pPr lvl="0" algn="just">
              <a:defRPr/>
            </a:pPr>
            <a:r>
              <a:rPr lang="en-US" dirty="0">
                <a:solidFill>
                  <a:srgbClr val="000000"/>
                </a:solidFill>
              </a:rPr>
              <a:t>	   </a:t>
            </a:r>
            <a:r>
              <a:rPr lang="en-US" dirty="0" err="1">
                <a:solidFill>
                  <a:srgbClr val="000000"/>
                </a:solidFill>
              </a:rPr>
              <a:t>dest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đích</a:t>
            </a:r>
            <a:endParaRPr lang="en-US" dirty="0">
              <a:solidFill>
                <a:srgbClr val="0000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</a:rPr>
              <a:t>	   visited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ma </a:t>
            </a:r>
            <a:r>
              <a:rPr lang="en-US" dirty="0" err="1">
                <a:solidFill>
                  <a:srgbClr val="000000"/>
                </a:solidFill>
              </a:rPr>
              <a:t>trận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đánh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dấu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các</a:t>
            </a:r>
            <a:r>
              <a:rPr lang="en-US" dirty="0">
                <a:solidFill>
                  <a:srgbClr val="000000"/>
                </a:solidFill>
              </a:rPr>
              <a:t> ô </a:t>
            </a:r>
            <a:r>
              <a:rPr lang="en-US" dirty="0" err="1">
                <a:solidFill>
                  <a:srgbClr val="000000"/>
                </a:solidFill>
              </a:rPr>
              <a:t>đã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</a:t>
            </a:r>
            <a:r>
              <a:rPr lang="en-US" dirty="0">
                <a:solidFill>
                  <a:srgbClr val="000000"/>
                </a:solidFill>
              </a:rPr>
              <a:t> qua</a:t>
            </a:r>
          </a:p>
          <a:p>
            <a:pPr lvl="0" algn="just">
              <a:defRPr/>
            </a:pP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4DE83-8400-7793-7954-281A803E0115}"/>
              </a:ext>
            </a:extLst>
          </p:cNvPr>
          <p:cNvSpPr txBox="1"/>
          <p:nvPr/>
        </p:nvSpPr>
        <p:spPr>
          <a:xfrm>
            <a:off x="514919" y="3043821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1234988"/>
            <a:ext cx="7440063" cy="1238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095934F-8169-2376-01AC-772544AC81D8}"/>
              </a:ext>
            </a:extLst>
          </p:cNvPr>
          <p:cNvSpPr/>
          <p:nvPr/>
        </p:nvSpPr>
        <p:spPr>
          <a:xfrm>
            <a:off x="8886424" y="1431089"/>
            <a:ext cx="272877" cy="661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7A2CB8-2F45-B264-68C7-22FA8E164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128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324">
        <p159:morph option="byObject"/>
      </p:transition>
    </mc:Choice>
    <mc:Fallback xmlns="">
      <p:transition spd="slow" advTm="5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C1203-4E9C-2F50-DAC8-7710BA18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CAD7FD-2CC1-F3D7-FBD4-11BFB43D6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F6B6A-4B56-3CEE-637A-833AC100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B17AE-37C9-5486-B7F6-DB54179B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55C8BA-A892-4003-9CBF-71F34576F8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2350D-4B06-BB22-50B3-63DABA45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8EE38-C1AC-2B4E-4462-FE8E16043692}"/>
              </a:ext>
            </a:extLst>
          </p:cNvPr>
          <p:cNvSpPr txBox="1"/>
          <p:nvPr/>
        </p:nvSpPr>
        <p:spPr>
          <a:xfrm>
            <a:off x="4420715" y="2031419"/>
            <a:ext cx="5311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Maze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 x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xét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đích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visited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trận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dấu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ô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39205-85E6-470F-53C3-09D104079476}"/>
              </a:ext>
            </a:extLst>
          </p:cNvPr>
          <p:cNvSpPr txBox="1"/>
          <p:nvPr/>
        </p:nvSpPr>
        <p:spPr>
          <a:xfrm>
            <a:off x="514919" y="3043821"/>
            <a:ext cx="365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65" y="553567"/>
            <a:ext cx="7440063" cy="1238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715" y="3748177"/>
            <a:ext cx="6395235" cy="1153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13A1E-D086-5CA6-44F8-C2F6100099C9}"/>
              </a:ext>
            </a:extLst>
          </p:cNvPr>
          <p:cNvSpPr txBox="1"/>
          <p:nvPr/>
        </p:nvSpPr>
        <p:spPr>
          <a:xfrm>
            <a:off x="4420715" y="4961020"/>
            <a:ext cx="634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curr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dest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FC0C0E-6C1A-CDA1-8078-9345CE909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573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048">
        <p159:morph option="byObject"/>
      </p:transition>
    </mc:Choice>
    <mc:Fallback xmlns="">
      <p:transition spd="slow" advTm="9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C1203-4E9C-2F50-DAC8-7710BA18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CAD7FD-2CC1-F3D7-FBD4-11BFB43D6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F6B6A-4B56-3CEE-637A-833AC100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B17AE-37C9-5486-B7F6-DB54179B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55C8BA-A892-4003-9CBF-71F34576F8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2350D-4B06-BB22-50B3-63DABA45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8EE38-C1AC-2B4E-4462-FE8E16043692}"/>
              </a:ext>
            </a:extLst>
          </p:cNvPr>
          <p:cNvSpPr txBox="1"/>
          <p:nvPr/>
        </p:nvSpPr>
        <p:spPr>
          <a:xfrm>
            <a:off x="4420715" y="2031419"/>
            <a:ext cx="5311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Maze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 x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xét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đích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visited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trận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dấu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ô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39205-85E6-470F-53C3-09D104079476}"/>
              </a:ext>
            </a:extLst>
          </p:cNvPr>
          <p:cNvSpPr txBox="1"/>
          <p:nvPr/>
        </p:nvSpPr>
        <p:spPr>
          <a:xfrm>
            <a:off x="514919" y="3043821"/>
            <a:ext cx="365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65" y="553567"/>
            <a:ext cx="7440063" cy="1238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715" y="3748177"/>
            <a:ext cx="6395235" cy="1153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13A1E-D086-5CA6-44F8-C2F6100099C9}"/>
              </a:ext>
            </a:extLst>
          </p:cNvPr>
          <p:cNvSpPr txBox="1"/>
          <p:nvPr/>
        </p:nvSpPr>
        <p:spPr>
          <a:xfrm>
            <a:off x="4420715" y="4961020"/>
            <a:ext cx="634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curr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dest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14" y="5498852"/>
            <a:ext cx="6395235" cy="3810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0553B-140D-FACD-75CE-337A455F5EEE}"/>
              </a:ext>
            </a:extLst>
          </p:cNvPr>
          <p:cNvSpPr txBox="1"/>
          <p:nvPr/>
        </p:nvSpPr>
        <p:spPr>
          <a:xfrm>
            <a:off x="4420714" y="6048405"/>
            <a:ext cx="36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ghé</a:t>
            </a:r>
            <a:r>
              <a:rPr lang="en-US" dirty="0"/>
              <a:t> </a:t>
            </a:r>
            <a:r>
              <a:rPr lang="en-US" dirty="0" err="1"/>
              <a:t>thăm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55F670-4552-0071-A9CB-0ED940036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446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182">
        <p159:morph option="byObject"/>
      </p:transition>
    </mc:Choice>
    <mc:Fallback xmlns="">
      <p:transition spd="slow" advTm="6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B4805-E697-0076-35BF-28494568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D94658-9D7E-508B-11DD-3BA23654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3D390-6226-F2C5-3541-068C27385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05AE-1A7C-77D5-6923-EC07224F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5318CE-A03D-5C65-1091-0F8E3790BE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A75E5-4BC8-DDAD-4521-E86B901FA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A2A7D-149E-B15E-81C9-BBB1A22FA451}"/>
              </a:ext>
            </a:extLst>
          </p:cNvPr>
          <p:cNvSpPr txBox="1"/>
          <p:nvPr/>
        </p:nvSpPr>
        <p:spPr>
          <a:xfrm>
            <a:off x="715779" y="3059668"/>
            <a:ext cx="33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Duyệt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các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hướng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di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chuyển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hợp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lệ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7B3B6-7D5D-2604-DBDA-3B5B596A1A66}"/>
              </a:ext>
            </a:extLst>
          </p:cNvPr>
          <p:cNvSpPr txBox="1"/>
          <p:nvPr/>
        </p:nvSpPr>
        <p:spPr>
          <a:xfrm>
            <a:off x="4684653" y="3244334"/>
            <a:ext cx="4677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ô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ô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ghé</a:t>
            </a:r>
            <a:r>
              <a:rPr lang="en-US" dirty="0"/>
              <a:t> qua </a:t>
            </a:r>
            <a:r>
              <a:rPr lang="en-US" dirty="0" err="1"/>
              <a:t>chưa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minPath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578763"/>
            <a:ext cx="7240648" cy="245976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74EA00-1D81-821A-FC6D-FA5E9183E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508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5260">
        <p159:morph option="byObject"/>
      </p:transition>
    </mc:Choice>
    <mc:Fallback xmlns="">
      <p:transition spd="slow" advTm="15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B4805-E697-0076-35BF-28494568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D94658-9D7E-508B-11DD-3BA23654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3D390-6226-F2C5-3541-068C27385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05AE-1A7C-77D5-6923-EC07224F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5318CE-A03D-5C65-1091-0F8E3790BE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A75E5-4BC8-DDAD-4521-E86B901FA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A2A7D-149E-B15E-81C9-BBB1A22FA451}"/>
              </a:ext>
            </a:extLst>
          </p:cNvPr>
          <p:cNvSpPr txBox="1"/>
          <p:nvPr/>
        </p:nvSpPr>
        <p:spPr>
          <a:xfrm>
            <a:off x="715779" y="3059668"/>
            <a:ext cx="33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Duyệt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các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hướng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di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chuyển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hợp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lệ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7B3B6-7D5D-2604-DBDA-3B5B596A1A66}"/>
              </a:ext>
            </a:extLst>
          </p:cNvPr>
          <p:cNvSpPr txBox="1"/>
          <p:nvPr/>
        </p:nvSpPr>
        <p:spPr>
          <a:xfrm>
            <a:off x="4684653" y="3244334"/>
            <a:ext cx="4677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ô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ô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ghé</a:t>
            </a:r>
            <a:r>
              <a:rPr lang="en-US" dirty="0"/>
              <a:t> qua </a:t>
            </a:r>
            <a:r>
              <a:rPr lang="en-US" dirty="0" err="1"/>
              <a:t>chưa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minPath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8D7C-7214-35D2-EFDA-48F3E6FA7AB5}"/>
              </a:ext>
            </a:extLst>
          </p:cNvPr>
          <p:cNvSpPr txBox="1"/>
          <p:nvPr/>
        </p:nvSpPr>
        <p:spPr>
          <a:xfrm>
            <a:off x="8877542" y="5183465"/>
            <a:ext cx="33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quay </a:t>
            </a:r>
            <a:r>
              <a:rPr lang="en-US" dirty="0" err="1"/>
              <a:t>lui</a:t>
            </a:r>
            <a:r>
              <a:rPr lang="en-US" dirty="0"/>
              <a:t> backtracking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35FF9B0-153E-C65C-3E42-BF78AC3C02C4}"/>
              </a:ext>
            </a:extLst>
          </p:cNvPr>
          <p:cNvSpPr/>
          <p:nvPr/>
        </p:nvSpPr>
        <p:spPr>
          <a:xfrm>
            <a:off x="8594357" y="4927467"/>
            <a:ext cx="307179" cy="8845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578763"/>
            <a:ext cx="7240648" cy="2459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986" y="4982315"/>
            <a:ext cx="4271099" cy="7716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ED72F3-F6D5-96DE-CA07-F35BE44E4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25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55">
        <p159:morph option="byObject"/>
      </p:transition>
    </mc:Choice>
    <mc:Fallback xmlns="">
      <p:transition spd="slow" advTm="5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Dương</a:t>
            </a:r>
            <a:r>
              <a:rPr lang="en-US" sz="2800" dirty="0"/>
              <a:t> </a:t>
            </a: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Đức</a:t>
            </a:r>
            <a:r>
              <a:rPr lang="en-US" sz="2800" dirty="0"/>
              <a:t> </a:t>
            </a:r>
            <a:r>
              <a:rPr lang="en-US" sz="2800" dirty="0" err="1"/>
              <a:t>Huy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Hoàng</a:t>
            </a:r>
            <a:r>
              <a:rPr lang="en-US" sz="2800" dirty="0"/>
              <a:t> </a:t>
            </a:r>
            <a:r>
              <a:rPr lang="en-US" sz="2800" dirty="0" err="1"/>
              <a:t>Việt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Hữu</a:t>
            </a:r>
            <a:r>
              <a:rPr lang="en-US" sz="2800" dirty="0"/>
              <a:t> </a:t>
            </a:r>
            <a:r>
              <a:rPr lang="en-US" sz="2800" dirty="0" err="1"/>
              <a:t>Hải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Ngọc</a:t>
            </a:r>
            <a:r>
              <a:rPr lang="en-US" sz="2800" dirty="0"/>
              <a:t> </a:t>
            </a:r>
            <a:r>
              <a:rPr lang="en-US" sz="2800" dirty="0" err="1"/>
              <a:t>Bảo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Phạm</a:t>
            </a:r>
            <a:r>
              <a:rPr lang="en-US" sz="2800" dirty="0"/>
              <a:t> Sao Mai - 24022814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45AF4E-E93F-FF50-D725-78BCBC58C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431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5500">
        <p159:morph option="byObject"/>
      </p:transition>
    </mc:Choice>
    <mc:Fallback xmlns="">
      <p:transition spd="slow" advTm="1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B4805-E697-0076-35BF-28494568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D94658-9D7E-508B-11DD-3BA23654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3D390-6226-F2C5-3541-068C27385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05AE-1A7C-77D5-6923-EC07224F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5318CE-A03D-5C65-1091-0F8E3790BE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A75E5-4BC8-DDAD-4521-E86B901FA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A2A7D-149E-B15E-81C9-BBB1A22FA451}"/>
              </a:ext>
            </a:extLst>
          </p:cNvPr>
          <p:cNvSpPr txBox="1"/>
          <p:nvPr/>
        </p:nvSpPr>
        <p:spPr>
          <a:xfrm>
            <a:off x="715779" y="3059668"/>
            <a:ext cx="33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Duyệt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các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hướng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di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chuyển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hợp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lệ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7B3B6-7D5D-2604-DBDA-3B5B596A1A66}"/>
              </a:ext>
            </a:extLst>
          </p:cNvPr>
          <p:cNvSpPr txBox="1"/>
          <p:nvPr/>
        </p:nvSpPr>
        <p:spPr>
          <a:xfrm>
            <a:off x="4684653" y="3244334"/>
            <a:ext cx="4677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ô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ô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ghé</a:t>
            </a:r>
            <a:r>
              <a:rPr lang="en-US" dirty="0"/>
              <a:t> qua </a:t>
            </a:r>
            <a:r>
              <a:rPr lang="en-US" dirty="0" err="1"/>
              <a:t>chưa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  <a:p>
            <a:r>
              <a:rPr lang="en-US" dirty="0"/>
              <a:t>     +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minPath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8D7C-7214-35D2-EFDA-48F3E6FA7AB5}"/>
              </a:ext>
            </a:extLst>
          </p:cNvPr>
          <p:cNvSpPr txBox="1"/>
          <p:nvPr/>
        </p:nvSpPr>
        <p:spPr>
          <a:xfrm>
            <a:off x="8877542" y="5183465"/>
            <a:ext cx="33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quay </a:t>
            </a:r>
            <a:r>
              <a:rPr lang="en-US" dirty="0" err="1"/>
              <a:t>lui</a:t>
            </a:r>
            <a:r>
              <a:rPr lang="en-US" dirty="0"/>
              <a:t> backtracking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35FF9B0-153E-C65C-3E42-BF78AC3C02C4}"/>
              </a:ext>
            </a:extLst>
          </p:cNvPr>
          <p:cNvSpPr/>
          <p:nvPr/>
        </p:nvSpPr>
        <p:spPr>
          <a:xfrm>
            <a:off x="8594357" y="4927467"/>
            <a:ext cx="307179" cy="8845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35" y="578763"/>
            <a:ext cx="7240648" cy="2459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986" y="4982315"/>
            <a:ext cx="4271099" cy="771633"/>
          </a:xfrm>
          <a:prstGeom prst="rect">
            <a:avLst/>
          </a:prstGeom>
        </p:spPr>
      </p:pic>
      <p:sp>
        <p:nvSpPr>
          <p:cNvPr id="16" name="Arrow: Up 2">
            <a:extLst>
              <a:ext uri="{FF2B5EF4-FFF2-40B4-BE49-F238E27FC236}">
                <a16:creationId xmlns:a16="http://schemas.microsoft.com/office/drawing/2014/main" id="{F9DD46A0-A805-1158-C007-DF48DC996748}"/>
              </a:ext>
            </a:extLst>
          </p:cNvPr>
          <p:cNvSpPr/>
          <p:nvPr/>
        </p:nvSpPr>
        <p:spPr>
          <a:xfrm>
            <a:off x="5617817" y="5541341"/>
            <a:ext cx="401983" cy="6308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52A2F-DC28-DFC1-EEE8-A81F465040E8}"/>
              </a:ext>
            </a:extLst>
          </p:cNvPr>
          <p:cNvSpPr txBox="1"/>
          <p:nvPr/>
        </p:nvSpPr>
        <p:spPr>
          <a:xfrm>
            <a:off x="4695783" y="6312974"/>
            <a:ext cx="264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D53ED6-7236-CE6B-4390-8EAE6EBBC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681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864">
        <p159:morph option="byObject"/>
      </p:transition>
    </mc:Choice>
    <mc:Fallback xmlns="">
      <p:transition spd="slow" advTm="3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53E2-F780-69F1-E4CE-60DD0B31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96545B-B428-170E-2CCC-7E6AFEFE3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81D98-6A41-4C54-F8F0-243F2130B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F26F6-EDAB-4C2A-4240-259BF7E9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60805A-E124-BA3C-7933-9B0A72970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B3598B-F34B-2ABA-DED3-65407738B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C6E34-88FC-CADA-5363-E9E18F1CB4B8}"/>
              </a:ext>
            </a:extLst>
          </p:cNvPr>
          <p:cNvSpPr txBox="1"/>
          <p:nvPr/>
        </p:nvSpPr>
        <p:spPr>
          <a:xfrm>
            <a:off x="514919" y="304382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main()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663" y="1144533"/>
            <a:ext cx="6655444" cy="3798576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5C18745B-4788-4F35-EEC5-41983BDFB11C}"/>
              </a:ext>
            </a:extLst>
          </p:cNvPr>
          <p:cNvSpPr/>
          <p:nvPr/>
        </p:nvSpPr>
        <p:spPr>
          <a:xfrm>
            <a:off x="6508424" y="1745735"/>
            <a:ext cx="171776" cy="3370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80200" y="1729601"/>
            <a:ext cx="341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thước</a:t>
            </a:r>
            <a:r>
              <a:rPr lang="en-US" dirty="0">
                <a:solidFill>
                  <a:schemeClr val="bg1"/>
                </a:solidFill>
              </a:rPr>
              <a:t> N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trận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FFC063-D84D-6DD9-3C9E-49CE431EB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88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145">
        <p159:morph option="byObject"/>
      </p:transition>
    </mc:Choice>
    <mc:Fallback xmlns="">
      <p:transition spd="slow" advTm="9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53E2-F780-69F1-E4CE-60DD0B31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96545B-B428-170E-2CCC-7E6AFEFE3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81D98-6A41-4C54-F8F0-243F2130B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F26F6-EDAB-4C2A-4240-259BF7E9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60805A-E124-BA3C-7933-9B0A72970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B3598B-F34B-2ABA-DED3-65407738B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C6E34-88FC-CADA-5363-E9E18F1CB4B8}"/>
              </a:ext>
            </a:extLst>
          </p:cNvPr>
          <p:cNvSpPr txBox="1"/>
          <p:nvPr/>
        </p:nvSpPr>
        <p:spPr>
          <a:xfrm>
            <a:off x="514919" y="304382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main()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663" y="1144533"/>
            <a:ext cx="6655444" cy="379857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34369E69-795E-DFEE-9A69-5966E8A0E01B}"/>
              </a:ext>
            </a:extLst>
          </p:cNvPr>
          <p:cNvSpPr/>
          <p:nvPr/>
        </p:nvSpPr>
        <p:spPr>
          <a:xfrm>
            <a:off x="9537009" y="1849858"/>
            <a:ext cx="196306" cy="3093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D2D69-53CB-D554-6B6F-77DA405BB11E}"/>
              </a:ext>
            </a:extLst>
          </p:cNvPr>
          <p:cNvSpPr txBox="1"/>
          <p:nvPr/>
        </p:nvSpPr>
        <p:spPr>
          <a:xfrm>
            <a:off x="9733315" y="1849858"/>
            <a:ext cx="123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Đọc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mê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phím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B5D80-A736-0689-9F89-A3E54E4A0937}"/>
              </a:ext>
            </a:extLst>
          </p:cNvPr>
          <p:cNvSpPr txBox="1"/>
          <p:nvPr/>
        </p:nvSpPr>
        <p:spPr>
          <a:xfrm>
            <a:off x="9710708" y="3228487"/>
            <a:ext cx="1262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Đánh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ô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qua (visited)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B1CD3D-E817-E9D1-AF85-3076EE416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002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805">
        <p159:morph option="byObject"/>
      </p:transition>
    </mc:Choice>
    <mc:Fallback xmlns="">
      <p:transition spd="slow" advTm="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D40DB-062E-A555-5A62-A631DBA1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8A1251-33E0-97AA-462C-F0F98A227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656F0-FC67-7018-2BD3-226F662E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DA58-ECF4-3CED-B4D8-C273017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70D48E-2C35-678B-02CF-F41AAA0D99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35089-2FB2-F347-2AC9-28EF4FFA4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ADA5C-2865-B47E-D008-95C481A1E572}"/>
              </a:ext>
            </a:extLst>
          </p:cNvPr>
          <p:cNvSpPr txBox="1"/>
          <p:nvPr/>
        </p:nvSpPr>
        <p:spPr>
          <a:xfrm>
            <a:off x="514919" y="3043821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   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Gọi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hàm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tìm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đường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và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in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kết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quả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3EAB3-552C-3B8E-AD8A-501010C8027C}"/>
              </a:ext>
            </a:extLst>
          </p:cNvPr>
          <p:cNvSpPr txBox="1"/>
          <p:nvPr/>
        </p:nvSpPr>
        <p:spPr>
          <a:xfrm>
            <a:off x="4513663" y="3777330"/>
            <a:ext cx="539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(0,0)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(N-1,N-1).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701730"/>
            <a:ext cx="6256317" cy="2711423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CBB285DE-AE05-E1CE-51E9-972622F8619D}"/>
              </a:ext>
            </a:extLst>
          </p:cNvPr>
          <p:cNvSpPr/>
          <p:nvPr/>
        </p:nvSpPr>
        <p:spPr>
          <a:xfrm>
            <a:off x="7895415" y="641460"/>
            <a:ext cx="1059048" cy="5652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90CAA7-7125-17E2-68A3-73B118E81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706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113">
        <p159:morph option="byObject"/>
      </p:transition>
    </mc:Choice>
    <mc:Fallback xmlns="">
      <p:transition spd="slow" advTm="6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D40DB-062E-A555-5A62-A631DBA1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8A1251-33E0-97AA-462C-F0F98A227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656F0-FC67-7018-2BD3-226F662E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DA58-ECF4-3CED-B4D8-C273017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70D48E-2C35-678B-02CF-F41AAA0D99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35089-2FB2-F347-2AC9-28EF4FFA4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ADA5C-2865-B47E-D008-95C481A1E572}"/>
              </a:ext>
            </a:extLst>
          </p:cNvPr>
          <p:cNvSpPr txBox="1"/>
          <p:nvPr/>
        </p:nvSpPr>
        <p:spPr>
          <a:xfrm>
            <a:off x="514919" y="3043821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   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Gọi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hàm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tìm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đường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và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in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kết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quả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3EAB3-552C-3B8E-AD8A-501010C8027C}"/>
              </a:ext>
            </a:extLst>
          </p:cNvPr>
          <p:cNvSpPr txBox="1"/>
          <p:nvPr/>
        </p:nvSpPr>
        <p:spPr>
          <a:xfrm>
            <a:off x="4513663" y="3777330"/>
            <a:ext cx="539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r>
              <a:rPr lang="en-US" dirty="0" err="1">
                <a:solidFill>
                  <a:srgbClr val="000000"/>
                </a:solidFill>
              </a:rPr>
              <a:t>Xác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định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bắt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đầu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(0,0) </a:t>
            </a:r>
            <a:r>
              <a:rPr lang="en-US" dirty="0" err="1">
                <a:solidFill>
                  <a:srgbClr val="000000"/>
                </a:solidFill>
              </a:rPr>
              <a:t>và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kết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thúc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(N-1,N-1).</a:t>
            </a:r>
          </a:p>
          <a:p>
            <a:pPr lvl="0"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r>
              <a:rPr lang="en-US" dirty="0" err="1">
                <a:solidFill>
                  <a:srgbClr val="000000"/>
                </a:solidFill>
              </a:rPr>
              <a:t>Gọi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PathFind</a:t>
            </a:r>
            <a:r>
              <a:rPr lang="en-US" dirty="0">
                <a:solidFill>
                  <a:srgbClr val="000000"/>
                </a:solidFill>
              </a:rPr>
              <a:t> () </a:t>
            </a:r>
            <a:r>
              <a:rPr lang="en-US" dirty="0" err="1">
                <a:solidFill>
                  <a:srgbClr val="000000"/>
                </a:solidFill>
              </a:rPr>
              <a:t>để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tìm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đường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ngắn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nhất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701730"/>
            <a:ext cx="6256317" cy="2711423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CBB285DE-AE05-E1CE-51E9-972622F8619D}"/>
              </a:ext>
            </a:extLst>
          </p:cNvPr>
          <p:cNvSpPr/>
          <p:nvPr/>
        </p:nvSpPr>
        <p:spPr>
          <a:xfrm>
            <a:off x="10543496" y="1146230"/>
            <a:ext cx="1059048" cy="30920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E96BEE-33AF-FA26-F4BE-B3B18E4C4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407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690">
        <p159:morph option="byObject"/>
      </p:transition>
    </mc:Choice>
    <mc:Fallback xmlns="">
      <p:transition spd="slow" advTm="4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D40DB-062E-A555-5A62-A631DBA1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8A1251-33E0-97AA-462C-F0F98A227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656F0-FC67-7018-2BD3-226F662E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DA58-ECF4-3CED-B4D8-C273017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FFFF"/>
                </a:solidFill>
              </a:rPr>
              <a:t>Hướng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giải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quyết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70D48E-2C35-678B-02CF-F41AAA0D99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35089-2FB2-F347-2AC9-28EF4FFA4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ADA5C-2865-B47E-D008-95C481A1E572}"/>
              </a:ext>
            </a:extLst>
          </p:cNvPr>
          <p:cNvSpPr txBox="1"/>
          <p:nvPr/>
        </p:nvSpPr>
        <p:spPr>
          <a:xfrm>
            <a:off x="514919" y="3043821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   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Gọi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hàm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tìm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đường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và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in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kết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quả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3EAB3-552C-3B8E-AD8A-501010C8027C}"/>
              </a:ext>
            </a:extLst>
          </p:cNvPr>
          <p:cNvSpPr txBox="1"/>
          <p:nvPr/>
        </p:nvSpPr>
        <p:spPr>
          <a:xfrm>
            <a:off x="4513663" y="3777330"/>
            <a:ext cx="7223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r>
              <a:rPr lang="en-US" dirty="0" err="1">
                <a:solidFill>
                  <a:srgbClr val="000000"/>
                </a:solidFill>
              </a:rPr>
              <a:t>Xác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định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bắt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đầu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(0,0) </a:t>
            </a:r>
            <a:r>
              <a:rPr lang="en-US" dirty="0" err="1">
                <a:solidFill>
                  <a:srgbClr val="000000"/>
                </a:solidFill>
              </a:rPr>
              <a:t>và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kết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thúc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(N-1,N-1).</a:t>
            </a:r>
          </a:p>
          <a:p>
            <a:pPr lvl="0"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r>
              <a:rPr lang="en-US" dirty="0" err="1">
                <a:solidFill>
                  <a:srgbClr val="000000"/>
                </a:solidFill>
              </a:rPr>
              <a:t>Gọi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PathFind</a:t>
            </a:r>
            <a:r>
              <a:rPr lang="en-US" dirty="0">
                <a:solidFill>
                  <a:srgbClr val="000000"/>
                </a:solidFill>
              </a:rPr>
              <a:t>() </a:t>
            </a:r>
            <a:r>
              <a:rPr lang="en-US" dirty="0" err="1">
                <a:solidFill>
                  <a:srgbClr val="000000"/>
                </a:solidFill>
              </a:rPr>
              <a:t>để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tìm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đường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ngắn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nhất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lvl="0">
              <a:defRPr/>
            </a:pPr>
            <a:r>
              <a:rPr lang="en-US" dirty="0">
                <a:solidFill>
                  <a:srgbClr val="000000"/>
                </a:solidFill>
              </a:rPr>
              <a:t>- In </a:t>
            </a:r>
            <a:r>
              <a:rPr lang="en-US" dirty="0" err="1">
                <a:solidFill>
                  <a:srgbClr val="000000"/>
                </a:solidFill>
              </a:rPr>
              <a:t>kết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quả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không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đường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nếu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hàm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trả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về</a:t>
            </a:r>
            <a:r>
              <a:rPr lang="en-US" dirty="0">
                <a:solidFill>
                  <a:srgbClr val="000000"/>
                </a:solidFill>
              </a:rPr>
              <a:t> INT32_MAX , </a:t>
            </a:r>
            <a:r>
              <a:rPr lang="en-US" dirty="0" err="1">
                <a:solidFill>
                  <a:srgbClr val="000000"/>
                </a:solidFill>
              </a:rPr>
              <a:t>ngược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lại</a:t>
            </a:r>
            <a:r>
              <a:rPr lang="en-US" dirty="0">
                <a:solidFill>
                  <a:srgbClr val="000000"/>
                </a:solidFill>
              </a:rPr>
              <a:t> in </a:t>
            </a:r>
          </a:p>
          <a:p>
            <a:pPr lvl="0">
              <a:defRPr/>
            </a:pPr>
            <a:r>
              <a:rPr lang="en-US" dirty="0" err="1">
                <a:solidFill>
                  <a:srgbClr val="000000"/>
                </a:solidFill>
              </a:rPr>
              <a:t>ra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đường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đi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ngắn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nhất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701730"/>
            <a:ext cx="6256317" cy="2711423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CBB285DE-AE05-E1CE-51E9-972622F8619D}"/>
              </a:ext>
            </a:extLst>
          </p:cNvPr>
          <p:cNvSpPr/>
          <p:nvPr/>
        </p:nvSpPr>
        <p:spPr>
          <a:xfrm>
            <a:off x="8877703" y="1568772"/>
            <a:ext cx="1839005" cy="14036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C073BB-41EC-1C4A-2EFA-58DF83B57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838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221">
        <p159:morph option="byObject"/>
      </p:transition>
    </mc:Choice>
    <mc:Fallback xmlns="">
      <p:transition spd="slow" advTm="9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minh </a:t>
            </a:r>
            <a:r>
              <a:rPr lang="en-US" b="1" dirty="0" err="1"/>
              <a:t>hoạ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1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9808" lvl="4" indent="0">
              <a:buNone/>
            </a:pPr>
            <a:endParaRPr lang="en-US" dirty="0"/>
          </a:p>
          <a:p>
            <a:pPr lvl="6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EF2CE4-06D5-B150-BF3E-C43E82031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498867"/>
              </p:ext>
            </p:extLst>
          </p:nvPr>
        </p:nvGraphicFramePr>
        <p:xfrm>
          <a:off x="1975104" y="2453369"/>
          <a:ext cx="8133689" cy="353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023">
                  <a:extLst>
                    <a:ext uri="{9D8B030D-6E8A-4147-A177-3AD203B41FA5}">
                      <a16:colId xmlns:a16="http://schemas.microsoft.com/office/drawing/2014/main" val="899589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512678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2755550"/>
                    </a:ext>
                  </a:extLst>
                </a:gridCol>
              </a:tblGrid>
              <a:tr h="56049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04204"/>
                  </a:ext>
                </a:extLst>
              </a:tr>
              <a:tr h="29699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  <a:p>
                      <a:r>
                        <a:rPr lang="en-US" dirty="0"/>
                        <a:t>0 1 0</a:t>
                      </a:r>
                    </a:p>
                    <a:p>
                      <a:r>
                        <a:rPr lang="en-US" dirty="0"/>
                        <a:t>0 0 0</a:t>
                      </a:r>
                    </a:p>
                    <a:p>
                      <a:r>
                        <a:rPr lang="en-US" dirty="0"/>
                        <a:t>0 1 0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2838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99DABD-F428-7658-AA2B-68C35BB55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28756"/>
              </p:ext>
            </p:extLst>
          </p:nvPr>
        </p:nvGraphicFramePr>
        <p:xfrm>
          <a:off x="7600493" y="3594538"/>
          <a:ext cx="2377441" cy="1840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493">
                  <a:extLst>
                    <a:ext uri="{9D8B030D-6E8A-4147-A177-3AD203B41FA5}">
                      <a16:colId xmlns:a16="http://schemas.microsoft.com/office/drawing/2014/main" val="2723443013"/>
                    </a:ext>
                  </a:extLst>
                </a:gridCol>
                <a:gridCol w="834474">
                  <a:extLst>
                    <a:ext uri="{9D8B030D-6E8A-4147-A177-3AD203B41FA5}">
                      <a16:colId xmlns:a16="http://schemas.microsoft.com/office/drawing/2014/main" val="2311362376"/>
                    </a:ext>
                  </a:extLst>
                </a:gridCol>
                <a:gridCol w="834474">
                  <a:extLst>
                    <a:ext uri="{9D8B030D-6E8A-4147-A177-3AD203B41FA5}">
                      <a16:colId xmlns:a16="http://schemas.microsoft.com/office/drawing/2014/main" val="90774448"/>
                    </a:ext>
                  </a:extLst>
                </a:gridCol>
              </a:tblGrid>
              <a:tr h="6135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67054"/>
                  </a:ext>
                </a:extLst>
              </a:tr>
              <a:tr h="613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00965"/>
                  </a:ext>
                </a:extLst>
              </a:tr>
              <a:tr h="613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4138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2C9D3C-8B95-4447-7B8A-2013EA91921C}"/>
              </a:ext>
            </a:extLst>
          </p:cNvPr>
          <p:cNvCxnSpPr/>
          <p:nvPr/>
        </p:nvCxnSpPr>
        <p:spPr>
          <a:xfrm>
            <a:off x="8083296" y="3972154"/>
            <a:ext cx="0" cy="46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30AF6-4256-9CEE-2B42-AD69DF60303B}"/>
              </a:ext>
            </a:extLst>
          </p:cNvPr>
          <p:cNvCxnSpPr/>
          <p:nvPr/>
        </p:nvCxnSpPr>
        <p:spPr>
          <a:xfrm>
            <a:off x="8127187" y="4601261"/>
            <a:ext cx="468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38D9A-9DCA-980E-1878-6704A3CE3499}"/>
              </a:ext>
            </a:extLst>
          </p:cNvPr>
          <p:cNvCxnSpPr/>
          <p:nvPr/>
        </p:nvCxnSpPr>
        <p:spPr>
          <a:xfrm>
            <a:off x="8968435" y="4586630"/>
            <a:ext cx="453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D239B-3307-C8C2-0DEB-519176D4E68F}"/>
              </a:ext>
            </a:extLst>
          </p:cNvPr>
          <p:cNvCxnSpPr/>
          <p:nvPr/>
        </p:nvCxnSpPr>
        <p:spPr>
          <a:xfrm>
            <a:off x="9780422" y="4601261"/>
            <a:ext cx="0" cy="43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07D0E6-5D81-BEAE-885B-531C399F3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32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6736">
        <p159:morph option="byObject"/>
      </p:transition>
    </mc:Choice>
    <mc:Fallback>
      <p:transition spd="slow" advTm="56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minh </a:t>
            </a:r>
            <a:r>
              <a:rPr lang="en-US" b="1" dirty="0" err="1"/>
              <a:t>hoạ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2: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C8F33-A961-856A-F11A-6BE5393A5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625934"/>
              </p:ext>
            </p:extLst>
          </p:nvPr>
        </p:nvGraphicFramePr>
        <p:xfrm>
          <a:off x="1893012" y="2409477"/>
          <a:ext cx="8127999" cy="3274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90913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285995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124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15289"/>
                  </a:ext>
                </a:extLst>
              </a:tr>
              <a:tr h="287819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  <a:p>
                      <a:r>
                        <a:rPr lang="en-US" dirty="0"/>
                        <a:t>0 0 1 0</a:t>
                      </a:r>
                    </a:p>
                    <a:p>
                      <a:r>
                        <a:rPr lang="en-US" dirty="0"/>
                        <a:t>1 0 0 0</a:t>
                      </a:r>
                    </a:p>
                    <a:p>
                      <a:r>
                        <a:rPr lang="en-US" dirty="0"/>
                        <a:t>0 0 0 1</a:t>
                      </a:r>
                    </a:p>
                    <a:p>
                      <a:r>
                        <a:rPr lang="en-US" dirty="0"/>
                        <a:t>1 0 0 0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5119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B796A5-65B1-056F-1F77-19BB9D63E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33562"/>
              </p:ext>
            </p:extLst>
          </p:nvPr>
        </p:nvGraphicFramePr>
        <p:xfrm>
          <a:off x="7439559" y="3243615"/>
          <a:ext cx="2487172" cy="198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93">
                  <a:extLst>
                    <a:ext uri="{9D8B030D-6E8A-4147-A177-3AD203B41FA5}">
                      <a16:colId xmlns:a16="http://schemas.microsoft.com/office/drawing/2014/main" val="3773417843"/>
                    </a:ext>
                  </a:extLst>
                </a:gridCol>
                <a:gridCol w="621793">
                  <a:extLst>
                    <a:ext uri="{9D8B030D-6E8A-4147-A177-3AD203B41FA5}">
                      <a16:colId xmlns:a16="http://schemas.microsoft.com/office/drawing/2014/main" val="1533904995"/>
                    </a:ext>
                  </a:extLst>
                </a:gridCol>
                <a:gridCol w="621793">
                  <a:extLst>
                    <a:ext uri="{9D8B030D-6E8A-4147-A177-3AD203B41FA5}">
                      <a16:colId xmlns:a16="http://schemas.microsoft.com/office/drawing/2014/main" val="3595605342"/>
                    </a:ext>
                  </a:extLst>
                </a:gridCol>
                <a:gridCol w="621793">
                  <a:extLst>
                    <a:ext uri="{9D8B030D-6E8A-4147-A177-3AD203B41FA5}">
                      <a16:colId xmlns:a16="http://schemas.microsoft.com/office/drawing/2014/main" val="4143587919"/>
                    </a:ext>
                  </a:extLst>
                </a:gridCol>
              </a:tblGrid>
              <a:tr h="49709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46343"/>
                  </a:ext>
                </a:extLst>
              </a:tr>
              <a:tr h="49709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45702"/>
                  </a:ext>
                </a:extLst>
              </a:tr>
              <a:tr h="49709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376965"/>
                  </a:ext>
                </a:extLst>
              </a:tr>
              <a:tr h="49709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092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316CCB-7EDD-1E14-6F91-818AB4B48C3F}"/>
              </a:ext>
            </a:extLst>
          </p:cNvPr>
          <p:cNvCxnSpPr/>
          <p:nvPr/>
        </p:nvCxnSpPr>
        <p:spPr>
          <a:xfrm>
            <a:off x="7922362" y="3606394"/>
            <a:ext cx="40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B9960F-6958-C20F-9CDF-4770E6F7C564}"/>
              </a:ext>
            </a:extLst>
          </p:cNvPr>
          <p:cNvCxnSpPr/>
          <p:nvPr/>
        </p:nvCxnSpPr>
        <p:spPr>
          <a:xfrm>
            <a:off x="8566099" y="3613709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1D504-E261-08FB-9949-1B72878BD6A3}"/>
              </a:ext>
            </a:extLst>
          </p:cNvPr>
          <p:cNvCxnSpPr/>
          <p:nvPr/>
        </p:nvCxnSpPr>
        <p:spPr>
          <a:xfrm>
            <a:off x="8580730" y="4118458"/>
            <a:ext cx="0" cy="35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77D215-E7EE-A8A7-ECC8-E03A30421D2B}"/>
              </a:ext>
            </a:extLst>
          </p:cNvPr>
          <p:cNvCxnSpPr/>
          <p:nvPr/>
        </p:nvCxnSpPr>
        <p:spPr>
          <a:xfrm>
            <a:off x="8566099" y="4615891"/>
            <a:ext cx="0" cy="33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3CE6DC-EF67-DCA5-7E43-59997A340E1F}"/>
              </a:ext>
            </a:extLst>
          </p:cNvPr>
          <p:cNvCxnSpPr/>
          <p:nvPr/>
        </p:nvCxnSpPr>
        <p:spPr>
          <a:xfrm>
            <a:off x="8566099" y="5091379"/>
            <a:ext cx="373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B15ACE-F8C6-CE75-6E1D-F80EE48BACF1}"/>
              </a:ext>
            </a:extLst>
          </p:cNvPr>
          <p:cNvCxnSpPr/>
          <p:nvPr/>
        </p:nvCxnSpPr>
        <p:spPr>
          <a:xfrm>
            <a:off x="9180576" y="5076749"/>
            <a:ext cx="402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01FE221-4D4E-DFB7-6A40-7FD17CBAF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629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62982">
        <p159:morph option="byObject"/>
      </p:transition>
    </mc:Choice>
    <mc:Fallback>
      <p:transition spd="slow" advTm="62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minh </a:t>
            </a:r>
            <a:r>
              <a:rPr lang="en-US" b="1" dirty="0" err="1"/>
              <a:t>hoạ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3: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A22601-C92A-B01E-4A8E-8D8B14966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45336"/>
              </p:ext>
            </p:extLst>
          </p:nvPr>
        </p:nvGraphicFramePr>
        <p:xfrm>
          <a:off x="2062480" y="2541151"/>
          <a:ext cx="8646973" cy="346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400918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95285695"/>
                    </a:ext>
                  </a:extLst>
                </a:gridCol>
                <a:gridCol w="3228307">
                  <a:extLst>
                    <a:ext uri="{9D8B030D-6E8A-4147-A177-3AD203B41FA5}">
                      <a16:colId xmlns:a16="http://schemas.microsoft.com/office/drawing/2014/main" val="1407078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98046"/>
                  </a:ext>
                </a:extLst>
              </a:tr>
              <a:tr h="306838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0 1 0 0 0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0 0 0 0 0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1 0 0 1 0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0 1 0 0 1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0 0 1 0 0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327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F7DA8A-FCB8-B5D2-414D-45F481D36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35409"/>
              </p:ext>
            </p:extLst>
          </p:nvPr>
        </p:nvGraphicFramePr>
        <p:xfrm>
          <a:off x="7717537" y="3360452"/>
          <a:ext cx="2787089" cy="2242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117">
                  <a:extLst>
                    <a:ext uri="{9D8B030D-6E8A-4147-A177-3AD203B41FA5}">
                      <a16:colId xmlns:a16="http://schemas.microsoft.com/office/drawing/2014/main" val="1042730692"/>
                    </a:ext>
                  </a:extLst>
                </a:gridCol>
                <a:gridCol w="557743">
                  <a:extLst>
                    <a:ext uri="{9D8B030D-6E8A-4147-A177-3AD203B41FA5}">
                      <a16:colId xmlns:a16="http://schemas.microsoft.com/office/drawing/2014/main" val="2145585852"/>
                    </a:ext>
                  </a:extLst>
                </a:gridCol>
                <a:gridCol w="557743">
                  <a:extLst>
                    <a:ext uri="{9D8B030D-6E8A-4147-A177-3AD203B41FA5}">
                      <a16:colId xmlns:a16="http://schemas.microsoft.com/office/drawing/2014/main" val="482824384"/>
                    </a:ext>
                  </a:extLst>
                </a:gridCol>
                <a:gridCol w="557743">
                  <a:extLst>
                    <a:ext uri="{9D8B030D-6E8A-4147-A177-3AD203B41FA5}">
                      <a16:colId xmlns:a16="http://schemas.microsoft.com/office/drawing/2014/main" val="2619759869"/>
                    </a:ext>
                  </a:extLst>
                </a:gridCol>
                <a:gridCol w="557743">
                  <a:extLst>
                    <a:ext uri="{9D8B030D-6E8A-4147-A177-3AD203B41FA5}">
                      <a16:colId xmlns:a16="http://schemas.microsoft.com/office/drawing/2014/main" val="2130754967"/>
                    </a:ext>
                  </a:extLst>
                </a:gridCol>
              </a:tblGrid>
              <a:tr h="4485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68649"/>
                  </a:ext>
                </a:extLst>
              </a:tr>
              <a:tr h="4485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481119"/>
                  </a:ext>
                </a:extLst>
              </a:tr>
              <a:tr h="4485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132295"/>
                  </a:ext>
                </a:extLst>
              </a:tr>
              <a:tr h="4485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54807"/>
                  </a:ext>
                </a:extLst>
              </a:tr>
              <a:tr h="44859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0736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7F2E7B-500D-00BE-503D-CD4D87AC5771}"/>
              </a:ext>
            </a:extLst>
          </p:cNvPr>
          <p:cNvCxnSpPr/>
          <p:nvPr/>
        </p:nvCxnSpPr>
        <p:spPr>
          <a:xfrm>
            <a:off x="8119872" y="3672230"/>
            <a:ext cx="0" cy="38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2096C5-A360-0D0A-5697-00966560A14F}"/>
              </a:ext>
            </a:extLst>
          </p:cNvPr>
          <p:cNvCxnSpPr/>
          <p:nvPr/>
        </p:nvCxnSpPr>
        <p:spPr>
          <a:xfrm>
            <a:off x="8661197" y="4125773"/>
            <a:ext cx="395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6256F4-A01E-BAC7-E3C1-DF34E6FD218B}"/>
              </a:ext>
            </a:extLst>
          </p:cNvPr>
          <p:cNvCxnSpPr/>
          <p:nvPr/>
        </p:nvCxnSpPr>
        <p:spPr>
          <a:xfrm>
            <a:off x="9261043" y="4125773"/>
            <a:ext cx="0" cy="35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A2C50C-1DF8-E3F9-9349-63FEED0E7D85}"/>
              </a:ext>
            </a:extLst>
          </p:cNvPr>
          <p:cNvCxnSpPr/>
          <p:nvPr/>
        </p:nvCxnSpPr>
        <p:spPr>
          <a:xfrm>
            <a:off x="9268358" y="4608576"/>
            <a:ext cx="0" cy="34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89D0E9-3456-D83B-10AB-4069529359E7}"/>
              </a:ext>
            </a:extLst>
          </p:cNvPr>
          <p:cNvCxnSpPr/>
          <p:nvPr/>
        </p:nvCxnSpPr>
        <p:spPr>
          <a:xfrm>
            <a:off x="9261043" y="5076749"/>
            <a:ext cx="402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118146-D821-B21E-5D6B-3DA192BCB2CB}"/>
              </a:ext>
            </a:extLst>
          </p:cNvPr>
          <p:cNvCxnSpPr/>
          <p:nvPr/>
        </p:nvCxnSpPr>
        <p:spPr>
          <a:xfrm>
            <a:off x="9868205" y="5054803"/>
            <a:ext cx="0" cy="38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4C6562-E1B4-0B6D-F2C4-F58AB0851361}"/>
              </a:ext>
            </a:extLst>
          </p:cNvPr>
          <p:cNvCxnSpPr/>
          <p:nvPr/>
        </p:nvCxnSpPr>
        <p:spPr>
          <a:xfrm>
            <a:off x="9838944" y="553029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FDA2A43-6FDD-679D-764D-B369945C0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7718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12313">
        <p159:morph option="byObject"/>
      </p:transition>
    </mc:Choice>
    <mc:Fallback>
      <p:transition spd="slow" advTm="112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700" y="1828800"/>
            <a:ext cx="7429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.VnClarendonH" panose="020B7200000000000000" pitchFamily="34" charset="0"/>
              </a:rPr>
              <a:t>THANK YOU FOR WATCHING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9BDDE7-5EB2-2575-1770-9F1EAF8396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677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7688">
        <p159:morph option="byObject"/>
      </p:transition>
    </mc:Choice>
    <mc:Fallback>
      <p:transition spd="slow" advTm="76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/>
          <a:lstStyle/>
          <a:p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mê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chướng</a:t>
            </a:r>
            <a:r>
              <a:rPr lang="en-US" sz="2400" dirty="0"/>
              <a:t> </a:t>
            </a:r>
            <a:r>
              <a:rPr lang="en-US" sz="2400" dirty="0" err="1"/>
              <a:t>ngại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endParaRPr lang="en-US" sz="2400" dirty="0"/>
          </a:p>
          <a:p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bài</a:t>
            </a:r>
            <a:r>
              <a:rPr lang="en-US" sz="2400" b="1" dirty="0"/>
              <a:t>:</a:t>
            </a:r>
          </a:p>
          <a:p>
            <a:r>
              <a:rPr lang="en-US" dirty="0"/>
              <a:t>Cho </a:t>
            </a:r>
            <a:r>
              <a:rPr lang="en-US" dirty="0" err="1"/>
              <a:t>mê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NxN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ô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(0,0) </a:t>
            </a:r>
            <a:r>
              <a:rPr lang="en-US" dirty="0" err="1"/>
              <a:t>tới</a:t>
            </a:r>
            <a:r>
              <a:rPr lang="en-US" dirty="0"/>
              <a:t> (N-1,N-1).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1D9CA2-35F6-9C5C-1CD7-0BA94585A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866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543">
        <p159:morph option="byObject"/>
      </p:transition>
    </mc:Choice>
    <mc:Fallback xmlns="">
      <p:transition spd="slow" advTm="16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endParaRPr lang="en-US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1737360"/>
            <a:ext cx="982251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/>
              <a:t>a. </a:t>
            </a:r>
            <a:r>
              <a:rPr lang="en-US" altLang="en-US" b="1" dirty="0" err="1"/>
              <a:t>Phân</a:t>
            </a:r>
            <a:r>
              <a:rPr lang="en-US" altLang="en-US" b="1" dirty="0"/>
              <a:t> </a:t>
            </a:r>
            <a:r>
              <a:rPr lang="en-US" altLang="en-US" b="1" dirty="0" err="1"/>
              <a:t>tích</a:t>
            </a:r>
            <a:r>
              <a:rPr lang="en-US" altLang="en-US" b="1" dirty="0"/>
              <a:t> </a:t>
            </a:r>
            <a:r>
              <a:rPr lang="en-US" altLang="en-US" b="1" dirty="0" err="1"/>
              <a:t>bài</a:t>
            </a:r>
            <a:r>
              <a:rPr lang="en-US" altLang="en-US" b="1" dirty="0"/>
              <a:t> </a:t>
            </a:r>
            <a:r>
              <a:rPr lang="en-US" altLang="en-US" b="1" dirty="0" err="1"/>
              <a:t>toán</a:t>
            </a: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altLang="en-US" b="1" dirty="0"/>
              <a:t> </a:t>
            </a:r>
            <a:r>
              <a:rPr lang="en-US" altLang="en-US" b="1" dirty="0" err="1"/>
              <a:t>Mô</a:t>
            </a:r>
            <a:r>
              <a:rPr lang="en-US" altLang="en-US" b="1" dirty="0"/>
              <a:t> </a:t>
            </a:r>
            <a:r>
              <a:rPr lang="en-US" altLang="en-US" b="1" dirty="0" err="1"/>
              <a:t>tả</a:t>
            </a:r>
            <a:r>
              <a:rPr lang="en-US" altLang="en-US" b="1" dirty="0"/>
              <a:t> </a:t>
            </a:r>
            <a:r>
              <a:rPr lang="en-US" altLang="en-US" b="1" dirty="0" err="1"/>
              <a:t>sơ</a:t>
            </a:r>
            <a:r>
              <a:rPr lang="en-US" altLang="en-US" b="1" dirty="0"/>
              <a:t> </a:t>
            </a:r>
            <a:r>
              <a:rPr lang="en-US" altLang="en-US" b="1" dirty="0" err="1"/>
              <a:t>bộ</a:t>
            </a:r>
            <a:endParaRPr lang="en-US" altLang="en-US" b="1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/>
              <a:t>Bài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yêu</a:t>
            </a:r>
            <a:r>
              <a:rPr lang="en-US" altLang="en-US" dirty="0"/>
              <a:t> </a:t>
            </a:r>
            <a:r>
              <a:rPr lang="en-US" altLang="en-US" dirty="0" err="1"/>
              <a:t>cầu</a:t>
            </a:r>
            <a:r>
              <a:rPr lang="en-US" altLang="en-US" dirty="0"/>
              <a:t> </a:t>
            </a:r>
            <a:r>
              <a:rPr lang="en-US" altLang="en-US" dirty="0" err="1"/>
              <a:t>tìm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</a:t>
            </a:r>
            <a:r>
              <a:rPr lang="en-US" altLang="en-US" dirty="0" err="1"/>
              <a:t>ngắn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điểm</a:t>
            </a:r>
            <a:r>
              <a:rPr lang="en-US" altLang="en-US" dirty="0"/>
              <a:t>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(0,0)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điểm</a:t>
            </a:r>
            <a:r>
              <a:rPr lang="en-US" altLang="en-US" dirty="0"/>
              <a:t> </a:t>
            </a:r>
            <a:r>
              <a:rPr lang="en-US" altLang="en-US" dirty="0" err="1"/>
              <a:t>đích</a:t>
            </a:r>
            <a:r>
              <a:rPr lang="en-US" altLang="en-US" dirty="0"/>
              <a:t> (N-1,N-1)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mê</a:t>
            </a:r>
            <a:r>
              <a:rPr lang="en-US" altLang="en-US" dirty="0"/>
              <a:t> </a:t>
            </a:r>
            <a:r>
              <a:rPr lang="en-US" altLang="en-US" dirty="0" err="1"/>
              <a:t>cung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thước</a:t>
            </a:r>
            <a:r>
              <a:rPr lang="en-US" altLang="en-US" dirty="0"/>
              <a:t> N×N. </a:t>
            </a:r>
            <a:r>
              <a:rPr lang="en-US" altLang="en-US" dirty="0" err="1"/>
              <a:t>Mê</a:t>
            </a:r>
            <a:r>
              <a:rPr lang="en-US" altLang="en-US" dirty="0"/>
              <a:t> </a:t>
            </a:r>
            <a:r>
              <a:rPr lang="en-US" altLang="en-US" dirty="0" err="1"/>
              <a:t>cung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diễn</a:t>
            </a:r>
            <a:r>
              <a:rPr lang="en-US" altLang="en-US" dirty="0"/>
              <a:t> </a:t>
            </a:r>
            <a:r>
              <a:rPr lang="en-US" altLang="en-US" dirty="0" err="1"/>
              <a:t>dưới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ma </a:t>
            </a:r>
            <a:r>
              <a:rPr lang="en-US" altLang="en-US" dirty="0" err="1"/>
              <a:t>trận</a:t>
            </a:r>
            <a:r>
              <a:rPr lang="en-US" altLang="en-US" dirty="0"/>
              <a:t> N x N </a:t>
            </a:r>
            <a:r>
              <a:rPr lang="en-US" altLang="en-US" dirty="0" err="1"/>
              <a:t>gồm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0: Ô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qua.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1: Ô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qua (</a:t>
            </a:r>
            <a:r>
              <a:rPr lang="en-US" altLang="en-US" dirty="0" err="1"/>
              <a:t>vật</a:t>
            </a:r>
            <a:r>
              <a:rPr lang="en-US" altLang="en-US" dirty="0"/>
              <a:t> </a:t>
            </a:r>
            <a:r>
              <a:rPr lang="en-US" altLang="en-US" dirty="0" err="1"/>
              <a:t>cản</a:t>
            </a:r>
            <a:r>
              <a:rPr lang="en-US" altLang="en-US" dirty="0"/>
              <a:t>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/>
              <a:t>Người</a:t>
            </a:r>
            <a:r>
              <a:rPr lang="en-US" altLang="en-US" dirty="0"/>
              <a:t> </a:t>
            </a:r>
            <a:r>
              <a:rPr lang="en-US" altLang="en-US" dirty="0" err="1"/>
              <a:t>chơi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di </a:t>
            </a:r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4 </a:t>
            </a:r>
            <a:r>
              <a:rPr lang="en-US" altLang="en-US" dirty="0" err="1"/>
              <a:t>hướng</a:t>
            </a:r>
            <a:r>
              <a:rPr lang="en-US" altLang="en-US" dirty="0"/>
              <a:t>: </a:t>
            </a:r>
            <a:r>
              <a:rPr lang="en-US" altLang="en-US" dirty="0" err="1"/>
              <a:t>trái</a:t>
            </a:r>
            <a:r>
              <a:rPr lang="en-US" altLang="en-US" dirty="0"/>
              <a:t>, </a:t>
            </a:r>
            <a:r>
              <a:rPr lang="en-US" altLang="en-US" dirty="0" err="1"/>
              <a:t>phải</a:t>
            </a:r>
            <a:r>
              <a:rPr lang="en-US" altLang="en-US" dirty="0"/>
              <a:t>, </a:t>
            </a:r>
            <a:r>
              <a:rPr lang="en-US" altLang="en-US" dirty="0" err="1"/>
              <a:t>lên</a:t>
            </a:r>
            <a:r>
              <a:rPr lang="en-US" altLang="en-US" dirty="0"/>
              <a:t>, </a:t>
            </a:r>
            <a:r>
              <a:rPr lang="en-US" altLang="en-US" dirty="0" err="1"/>
              <a:t>xuống</a:t>
            </a:r>
            <a:r>
              <a:rPr lang="en-US" altLang="en-US" dirty="0"/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US" altLang="en-US" b="1" dirty="0"/>
              <a:t> </a:t>
            </a:r>
            <a:r>
              <a:rPr lang="en-US" altLang="en-US" b="1" dirty="0" err="1"/>
              <a:t>Đầu</a:t>
            </a:r>
            <a:r>
              <a:rPr lang="en-US" altLang="en-US" b="1" dirty="0"/>
              <a:t> </a:t>
            </a:r>
            <a:r>
              <a:rPr lang="en-US" altLang="en-US" b="1" dirty="0" err="1"/>
              <a:t>vào</a:t>
            </a:r>
            <a:endParaRPr lang="en-US" altLang="en-US" b="1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nguyên</a:t>
            </a:r>
            <a:r>
              <a:rPr lang="en-US" altLang="en-US" dirty="0"/>
              <a:t> N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thước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mê</a:t>
            </a:r>
            <a:r>
              <a:rPr lang="en-US" altLang="en-US" dirty="0"/>
              <a:t> </a:t>
            </a:r>
            <a:r>
              <a:rPr lang="en-US" altLang="en-US" dirty="0" err="1"/>
              <a:t>cung</a:t>
            </a:r>
            <a:r>
              <a:rPr lang="en-US" altLang="en-US" dirty="0"/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ma </a:t>
            </a:r>
            <a:r>
              <a:rPr lang="en-US" altLang="en-US" dirty="0" err="1"/>
              <a:t>trận</a:t>
            </a:r>
            <a:r>
              <a:rPr lang="en-US" altLang="en-US" dirty="0"/>
              <a:t> N x N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0 </a:t>
            </a:r>
            <a:r>
              <a:rPr lang="en-US" altLang="en-US" dirty="0" err="1"/>
              <a:t>hoặc</a:t>
            </a:r>
            <a:r>
              <a:rPr lang="en-US" altLang="en-US" dirty="0"/>
              <a:t> 1,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/>
              <a:t>vật</a:t>
            </a:r>
            <a:r>
              <a:rPr lang="en-US" altLang="en-US" dirty="0"/>
              <a:t> </a:t>
            </a:r>
            <a:r>
              <a:rPr lang="en-US" altLang="en-US" dirty="0" err="1"/>
              <a:t>cản</a:t>
            </a:r>
            <a:r>
              <a:rPr lang="en-US" altLang="en-US" dirty="0"/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US" altLang="en-US" b="1" dirty="0"/>
              <a:t> </a:t>
            </a:r>
            <a:r>
              <a:rPr lang="en-US" altLang="en-US" b="1" dirty="0" err="1"/>
              <a:t>Đầu</a:t>
            </a:r>
            <a:r>
              <a:rPr lang="en-US" altLang="en-US" b="1" dirty="0"/>
              <a:t> </a:t>
            </a:r>
            <a:r>
              <a:rPr lang="en-US" altLang="en-US" b="1" dirty="0" err="1"/>
              <a:t>ra</a:t>
            </a:r>
            <a:endParaRPr lang="en-US" altLang="en-US" b="1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</a:t>
            </a:r>
            <a:r>
              <a:rPr lang="en-US" altLang="en-US" dirty="0" err="1"/>
              <a:t>ngắn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(0,0) </a:t>
            </a:r>
            <a:r>
              <a:rPr lang="en-US" altLang="en-US" dirty="0" err="1"/>
              <a:t>đến</a:t>
            </a:r>
            <a:r>
              <a:rPr lang="en-US" altLang="en-US" dirty="0"/>
              <a:t> (N-1,N-1).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, in "No path found".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0C6C09-EFC3-4DBE-13A4-96FB1EEAA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66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5773">
        <p159:morph option="byObject"/>
      </p:transition>
    </mc:Choice>
    <mc:Fallback xmlns="">
      <p:transition spd="slow" advTm="45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endParaRPr lang="en-US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1737360"/>
            <a:ext cx="9822511" cy="70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2AF26-4ADD-3FC6-94F7-AE3D1ACA6A21}"/>
              </a:ext>
            </a:extLst>
          </p:cNvPr>
          <p:cNvSpPr txBox="1"/>
          <p:nvPr/>
        </p:nvSpPr>
        <p:spPr>
          <a:xfrm>
            <a:off x="1097281" y="2182762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quay </a:t>
            </a:r>
            <a:r>
              <a:rPr lang="en-US" dirty="0" err="1"/>
              <a:t>lui</a:t>
            </a:r>
            <a:r>
              <a:rPr lang="en-US" dirty="0"/>
              <a:t> ( backtracking 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9BED5-4D13-4FDD-12F6-61F64B5256D3}"/>
              </a:ext>
            </a:extLst>
          </p:cNvPr>
          <p:cNvSpPr txBox="1"/>
          <p:nvPr/>
        </p:nvSpPr>
        <p:spPr>
          <a:xfrm>
            <a:off x="1097280" y="3106092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Backtracking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4604EC-8E3C-0AAF-82AE-77055F1D5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837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9777">
        <p159:morph option="byObject"/>
      </p:transition>
    </mc:Choice>
    <mc:Fallback xmlns="">
      <p:transition spd="slow" advTm="19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9B010-11B6-A8E3-543B-F5E470F7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D048D-BFFE-1327-70C3-EF6A610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2240F2-4FDE-FDD0-8C2B-0D979B4E1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E9564-8CA1-B777-F833-D70CE1496464}"/>
              </a:ext>
            </a:extLst>
          </p:cNvPr>
          <p:cNvSpPr txBox="1"/>
          <p:nvPr/>
        </p:nvSpPr>
        <p:spPr>
          <a:xfrm>
            <a:off x="4438881" y="3814179"/>
            <a:ext cx="535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iostream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63" y="446432"/>
            <a:ext cx="5935337" cy="3035116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EC05B3CD-AFC2-C774-488A-1829093BAE88}"/>
              </a:ext>
            </a:extLst>
          </p:cNvPr>
          <p:cNvSpPr/>
          <p:nvPr/>
        </p:nvSpPr>
        <p:spPr>
          <a:xfrm>
            <a:off x="7811298" y="663212"/>
            <a:ext cx="665671" cy="2140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2C5BF-1534-E91F-7882-1F98A92F75E6}"/>
              </a:ext>
            </a:extLst>
          </p:cNvPr>
          <p:cNvSpPr txBox="1"/>
          <p:nvPr/>
        </p:nvSpPr>
        <p:spPr>
          <a:xfrm>
            <a:off x="536134" y="2956045"/>
            <a:ext cx="390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Khai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nghĩa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A4024C-90DC-716F-664C-12933F65E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242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183">
        <p159:morph option="byObject"/>
      </p:transition>
    </mc:Choice>
    <mc:Fallback xmlns="">
      <p:transition spd="slow" advTm="8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9B010-11B6-A8E3-543B-F5E470F7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D048D-BFFE-1327-70C3-EF6A610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2240F2-4FDE-FDD0-8C2B-0D979B4E1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E9564-8CA1-B777-F833-D70CE1496464}"/>
              </a:ext>
            </a:extLst>
          </p:cNvPr>
          <p:cNvSpPr txBox="1"/>
          <p:nvPr/>
        </p:nvSpPr>
        <p:spPr>
          <a:xfrm>
            <a:off x="4438881" y="3814179"/>
            <a:ext cx="535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iostream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693AF-887C-79E9-E4C5-1E40B16F496A}"/>
              </a:ext>
            </a:extLst>
          </p:cNvPr>
          <p:cNvSpPr txBox="1"/>
          <p:nvPr/>
        </p:nvSpPr>
        <p:spPr>
          <a:xfrm>
            <a:off x="4424516" y="4267639"/>
            <a:ext cx="607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vector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dung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2D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63" y="446432"/>
            <a:ext cx="5935337" cy="3035116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EC05B3CD-AFC2-C774-488A-1829093BAE88}"/>
              </a:ext>
            </a:extLst>
          </p:cNvPr>
          <p:cNvSpPr/>
          <p:nvPr/>
        </p:nvSpPr>
        <p:spPr>
          <a:xfrm>
            <a:off x="7479525" y="980712"/>
            <a:ext cx="665671" cy="2140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2C5BF-1534-E91F-7882-1F98A92F75E6}"/>
              </a:ext>
            </a:extLst>
          </p:cNvPr>
          <p:cNvSpPr txBox="1"/>
          <p:nvPr/>
        </p:nvSpPr>
        <p:spPr>
          <a:xfrm>
            <a:off x="536134" y="2956045"/>
            <a:ext cx="390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Khai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nghĩa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B98BBE-4A9C-885B-D644-0204C3C71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0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994">
        <p159:morph option="byObject"/>
      </p:transition>
    </mc:Choice>
    <mc:Fallback xmlns="">
      <p:transition spd="slow" advTm="8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9B010-11B6-A8E3-543B-F5E470F7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D048D-BFFE-1327-70C3-EF6A610D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2240F2-4FDE-FDD0-8C2B-0D979B4E1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E9564-8CA1-B777-F833-D70CE1496464}"/>
              </a:ext>
            </a:extLst>
          </p:cNvPr>
          <p:cNvSpPr txBox="1"/>
          <p:nvPr/>
        </p:nvSpPr>
        <p:spPr>
          <a:xfrm>
            <a:off x="4438881" y="3814179"/>
            <a:ext cx="535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iostream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693AF-887C-79E9-E4C5-1E40B16F496A}"/>
              </a:ext>
            </a:extLst>
          </p:cNvPr>
          <p:cNvSpPr txBox="1"/>
          <p:nvPr/>
        </p:nvSpPr>
        <p:spPr>
          <a:xfrm>
            <a:off x="4424516" y="4267639"/>
            <a:ext cx="607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vector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dung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2D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63" y="446432"/>
            <a:ext cx="5935337" cy="3035116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EC05B3CD-AFC2-C774-488A-1829093BAE88}"/>
              </a:ext>
            </a:extLst>
          </p:cNvPr>
          <p:cNvSpPr/>
          <p:nvPr/>
        </p:nvSpPr>
        <p:spPr>
          <a:xfrm>
            <a:off x="6952660" y="2199912"/>
            <a:ext cx="665671" cy="2140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2C5BF-1534-E91F-7882-1F98A92F75E6}"/>
              </a:ext>
            </a:extLst>
          </p:cNvPr>
          <p:cNvSpPr txBox="1"/>
          <p:nvPr/>
        </p:nvSpPr>
        <p:spPr>
          <a:xfrm>
            <a:off x="536134" y="2956045"/>
            <a:ext cx="390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Khai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nghĩa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49CAD-9A49-C0D8-DA78-C0D9B5D37362}"/>
              </a:ext>
            </a:extLst>
          </p:cNvPr>
          <p:cNvSpPr txBox="1"/>
          <p:nvPr/>
        </p:nvSpPr>
        <p:spPr>
          <a:xfrm>
            <a:off x="4424516" y="4689121"/>
            <a:ext cx="59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point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diễn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tọa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(x, y)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BB7913-C2DA-1FCC-F4D2-492189C5C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067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295">
        <p159:morph option="byObject"/>
      </p:transition>
    </mc:Choice>
    <mc:Fallback xmlns="">
      <p:transition spd="slow" advTm="92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F045F-57A4-15E3-2978-8579A96E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D4601A-7767-5859-D7B2-715BA9E2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EABB2-6ECB-14F8-CF3E-C1B59675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2A8D9-1DAF-6A03-B7E6-31B2D122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Hướng giải quyết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4A08F4-5BBF-6196-C851-CA71ED3315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vi-VN" sz="15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Thuật toán/Hướng tiếp cận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2BD72-B250-B439-AD84-EEFA3F10B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32ED7-B868-D073-9A22-A2EFE810BC6D}"/>
              </a:ext>
            </a:extLst>
          </p:cNvPr>
          <p:cNvSpPr txBox="1"/>
          <p:nvPr/>
        </p:nvSpPr>
        <p:spPr>
          <a:xfrm>
            <a:off x="4566935" y="3473582"/>
            <a:ext cx="44349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Dùng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chuyển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	+ (-1,0)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đi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lên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+ (0,1)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đi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sang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phải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+ (1,0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đi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xuống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+ (0,-1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đi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 sang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trái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EEE8E-6FD1-83C4-B162-9CD103485DA7}"/>
              </a:ext>
            </a:extLst>
          </p:cNvPr>
          <p:cNvSpPr txBox="1"/>
          <p:nvPr/>
        </p:nvSpPr>
        <p:spPr>
          <a:xfrm>
            <a:off x="514919" y="3043821"/>
            <a:ext cx="26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 err="1">
                <a:solidFill>
                  <a:schemeClr val="bg1"/>
                </a:solidFill>
              </a:rPr>
              <a:t>Mảng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hướng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663" y="1499235"/>
            <a:ext cx="7089155" cy="13742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3B6720-D76D-B235-9BB8-5836E523E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667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056">
        <p159:morph option="byObject"/>
      </p:transition>
    </mc:Choice>
    <mc:Fallback xmlns="">
      <p:transition spd="slow" advTm="16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</TotalTime>
  <Words>1583</Words>
  <Application>Microsoft Office PowerPoint</Application>
  <PresentationFormat>Widescreen</PresentationFormat>
  <Paragraphs>246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.VnClarendonH</vt:lpstr>
      <vt:lpstr>Aachen</vt:lpstr>
      <vt:lpstr>Arial</vt:lpstr>
      <vt:lpstr>Calibri</vt:lpstr>
      <vt:lpstr>Calibri Light</vt:lpstr>
      <vt:lpstr>Courier New</vt:lpstr>
      <vt:lpstr>Retrospect</vt:lpstr>
      <vt:lpstr>Lập Trình Nâng Cao</vt:lpstr>
      <vt:lpstr>Thành viên</vt:lpstr>
      <vt:lpstr>Thông tin bài toán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Hướng giải quyết</vt:lpstr>
      <vt:lpstr>Ví dụ minh hoạ</vt:lpstr>
      <vt:lpstr>Ví dụ minh hoạ</vt:lpstr>
      <vt:lpstr>Ví dụ minh hoạ</vt:lpstr>
      <vt:lpstr>PowerPoint Presentation</vt:lpstr>
    </vt:vector>
  </TitlesOfParts>
  <Company>21AK22.COM &amp; HIENPC.COM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Nâng Cao</dc:title>
  <dc:creator>Windows 10</dc:creator>
  <cp:lastModifiedBy>Nguyễn Hoàng Việt</cp:lastModifiedBy>
  <cp:revision>39</cp:revision>
  <dcterms:created xsi:type="dcterms:W3CDTF">2025-03-06T01:30:26Z</dcterms:created>
  <dcterms:modified xsi:type="dcterms:W3CDTF">2025-03-08T12:44:32Z</dcterms:modified>
</cp:coreProperties>
</file>